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2" r:id="rId4"/>
    <p:sldId id="273" r:id="rId5"/>
    <p:sldId id="259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60" r:id="rId15"/>
    <p:sldId id="282" r:id="rId16"/>
    <p:sldId id="283" r:id="rId17"/>
    <p:sldId id="289" r:id="rId18"/>
    <p:sldId id="284" r:id="rId19"/>
    <p:sldId id="285" r:id="rId20"/>
    <p:sldId id="286" r:id="rId21"/>
    <p:sldId id="287" r:id="rId22"/>
    <p:sldId id="288" r:id="rId23"/>
    <p:sldId id="270" r:id="rId24"/>
    <p:sldId id="269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44"/>
    <p:restoredTop sz="94646"/>
  </p:normalViewPr>
  <p:slideViewPr>
    <p:cSldViewPr>
      <p:cViewPr varScale="1">
        <p:scale>
          <a:sx n="108" d="100"/>
          <a:sy n="108" d="100"/>
        </p:scale>
        <p:origin x="27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6861A-CA97-41D0-A475-CFB6F72972CA}" type="datetimeFigureOut">
              <a:rPr lang="ko-KR" altLang="en-US" smtClean="0"/>
              <a:t>2020. 8. 26.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631C-A4C7-482F-A33E-62591B315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943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6861A-CA97-41D0-A475-CFB6F72972CA}" type="datetimeFigureOut">
              <a:rPr lang="ko-KR" altLang="en-US" smtClean="0"/>
              <a:t>2020. 8. 26.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631C-A4C7-482F-A33E-62591B315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65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6861A-CA97-41D0-A475-CFB6F72972CA}" type="datetimeFigureOut">
              <a:rPr lang="ko-KR" altLang="en-US" smtClean="0"/>
              <a:t>2020. 8. 26.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631C-A4C7-482F-A33E-62591B315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071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6861A-CA97-41D0-A475-CFB6F72972CA}" type="datetimeFigureOut">
              <a:rPr lang="ko-KR" altLang="en-US" smtClean="0"/>
              <a:t>2020. 8. 26.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631C-A4C7-482F-A33E-62591B315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54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6861A-CA97-41D0-A475-CFB6F72972CA}" type="datetimeFigureOut">
              <a:rPr lang="ko-KR" altLang="en-US" smtClean="0"/>
              <a:t>2020. 8. 26.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631C-A4C7-482F-A33E-62591B315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35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6861A-CA97-41D0-A475-CFB6F72972CA}" type="datetimeFigureOut">
              <a:rPr lang="ko-KR" altLang="en-US" smtClean="0"/>
              <a:t>2020. 8. 26.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631C-A4C7-482F-A33E-62591B315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197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6861A-CA97-41D0-A475-CFB6F72972CA}" type="datetimeFigureOut">
              <a:rPr lang="ko-KR" altLang="en-US" smtClean="0"/>
              <a:t>2020. 8. 26.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631C-A4C7-482F-A33E-62591B315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753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6861A-CA97-41D0-A475-CFB6F72972CA}" type="datetimeFigureOut">
              <a:rPr lang="ko-KR" altLang="en-US" smtClean="0"/>
              <a:t>2020. 8. 26.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631C-A4C7-482F-A33E-62591B315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616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6861A-CA97-41D0-A475-CFB6F72972CA}" type="datetimeFigureOut">
              <a:rPr lang="ko-KR" altLang="en-US" smtClean="0"/>
              <a:t>2020. 8. 26.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631C-A4C7-482F-A33E-62591B315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476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6861A-CA97-41D0-A475-CFB6F72972CA}" type="datetimeFigureOut">
              <a:rPr lang="ko-KR" altLang="en-US" smtClean="0"/>
              <a:t>2020. 8. 26.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631C-A4C7-482F-A33E-62591B315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341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6861A-CA97-41D0-A475-CFB6F72972CA}" type="datetimeFigureOut">
              <a:rPr lang="ko-KR" altLang="en-US" smtClean="0"/>
              <a:t>2020. 8. 26.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631C-A4C7-482F-A33E-62591B315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29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6861A-CA97-41D0-A475-CFB6F72972CA}" type="datetimeFigureOut">
              <a:rPr lang="ko-KR" altLang="en-US" smtClean="0"/>
              <a:t>2020. 8. 26.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F631C-A4C7-482F-A33E-62591B315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32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4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수동 입력 3"/>
          <p:cNvSpPr/>
          <p:nvPr/>
        </p:nvSpPr>
        <p:spPr>
          <a:xfrm rot="5400000">
            <a:off x="-2002352" y="2011841"/>
            <a:ext cx="6858003" cy="2834315"/>
          </a:xfrm>
          <a:prstGeom prst="flowChartManualInput">
            <a:avLst/>
          </a:prstGeom>
          <a:solidFill>
            <a:schemeClr val="accent2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411760" y="0"/>
            <a:ext cx="576064" cy="6885384"/>
          </a:xfrm>
          <a:prstGeom prst="line">
            <a:avLst/>
          </a:prstGeom>
          <a:ln w="92075">
            <a:solidFill>
              <a:schemeClr val="accent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EAB52BA-9641-1044-BF12-85B568A62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941168"/>
            <a:ext cx="3960440" cy="1802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3A9C76-DF6A-294E-AAD5-7F363AD2E791}"/>
              </a:ext>
            </a:extLst>
          </p:cNvPr>
          <p:cNvSpPr txBox="1"/>
          <p:nvPr/>
        </p:nvSpPr>
        <p:spPr>
          <a:xfrm>
            <a:off x="4242173" y="3834913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오다건</a:t>
            </a:r>
            <a:endParaRPr kumimoji="1"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D68615-06D0-C94C-BF6A-37C2CBEBBC93}"/>
              </a:ext>
            </a:extLst>
          </p:cNvPr>
          <p:cNvSpPr/>
          <p:nvPr/>
        </p:nvSpPr>
        <p:spPr>
          <a:xfrm>
            <a:off x="1602276" y="2551544"/>
            <a:ext cx="59394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시각화 스터디 </a:t>
            </a:r>
            <a:r>
              <a:rPr lang="ko-KR" altLang="en-US" sz="5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개인발표</a:t>
            </a:r>
            <a:endParaRPr lang="ko-KR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638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G\Desktop\개인폴더\픽토그램\1491890501_p-0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55"/>
          <a:stretch/>
        </p:blipFill>
        <p:spPr bwMode="auto">
          <a:xfrm>
            <a:off x="-324544" y="-99392"/>
            <a:ext cx="1625600" cy="146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755576" y="1124744"/>
            <a:ext cx="8064896" cy="0"/>
          </a:xfrm>
          <a:prstGeom prst="line">
            <a:avLst/>
          </a:prstGeom>
          <a:ln w="50800" cmpd="dbl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899592" y="197768"/>
            <a:ext cx="8229600" cy="1143000"/>
          </a:xfrm>
        </p:spPr>
        <p:txBody>
          <a:bodyPr/>
          <a:lstStyle/>
          <a:p>
            <a:pPr algn="l"/>
            <a:r>
              <a:rPr lang="en-US" altLang="ko-KR" sz="5400" dirty="0">
                <a:solidFill>
                  <a:srgbClr val="00B0F0"/>
                </a:solidFill>
                <a:latin typeface="210 맨발의청춘 R" pitchFamily="18" charset="-127"/>
                <a:ea typeface="210 맨발의청춘 R" pitchFamily="18" charset="-127"/>
              </a:rPr>
              <a:t>V</a:t>
            </a:r>
            <a:r>
              <a:rPr lang="en-US" altLang="ko-KR" sz="4000" dirty="0">
                <a:latin typeface="210 맨발의청춘 R" pitchFamily="18" charset="-127"/>
                <a:ea typeface="210 맨발의청춘 R" pitchFamily="18" charset="-127"/>
              </a:rPr>
              <a:t>isualize</a:t>
            </a:r>
            <a:endParaRPr lang="ko-KR" altLang="en-US" sz="40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8168F3-5ABA-E342-8D6A-398066802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6" y="1361876"/>
            <a:ext cx="4394200" cy="5257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09DA42-5280-2845-8C24-81691B3E9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024649"/>
            <a:ext cx="38227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2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9592" y="197768"/>
            <a:ext cx="8229600" cy="1143000"/>
          </a:xfrm>
        </p:spPr>
        <p:txBody>
          <a:bodyPr/>
          <a:lstStyle/>
          <a:p>
            <a:pPr algn="l"/>
            <a:r>
              <a:rPr lang="en-US" altLang="ko-KR" sz="5400" dirty="0">
                <a:solidFill>
                  <a:srgbClr val="FFC000"/>
                </a:solidFill>
                <a:latin typeface="210 맨발의청춘 R" pitchFamily="18" charset="-127"/>
                <a:ea typeface="210 맨발의청춘 R" pitchFamily="18" charset="-127"/>
              </a:rPr>
              <a:t>C</a:t>
            </a:r>
            <a:r>
              <a:rPr lang="en-US" altLang="ko-KR" sz="4000" dirty="0">
                <a:latin typeface="210 맨발의청춘 R" pitchFamily="18" charset="-127"/>
                <a:ea typeface="210 맨발의청춘 R" pitchFamily="18" charset="-127"/>
              </a:rPr>
              <a:t>ode</a:t>
            </a:r>
            <a:endParaRPr lang="ko-KR" altLang="en-US" sz="40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55576" y="1124744"/>
            <a:ext cx="8064896" cy="0"/>
          </a:xfrm>
          <a:prstGeom prst="line">
            <a:avLst/>
          </a:prstGeom>
          <a:ln w="50800" cmpd="dbl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Users\LG\Desktop\개인폴더\픽토그램\1491890505_p-2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6" t="18742" b="18742"/>
          <a:stretch/>
        </p:blipFill>
        <p:spPr bwMode="auto">
          <a:xfrm>
            <a:off x="-180528" y="44624"/>
            <a:ext cx="1625600" cy="120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E94C9D-D58D-2242-9CEA-9918226BA82D}"/>
              </a:ext>
            </a:extLst>
          </p:cNvPr>
          <p:cNvSpPr txBox="1"/>
          <p:nvPr/>
        </p:nvSpPr>
        <p:spPr>
          <a:xfrm>
            <a:off x="1195754" y="1594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C0E48F-062C-484A-9600-04A5D77C48B8}"/>
              </a:ext>
            </a:extLst>
          </p:cNvPr>
          <p:cNvSpPr txBox="1"/>
          <p:nvPr/>
        </p:nvSpPr>
        <p:spPr>
          <a:xfrm>
            <a:off x="503164" y="1705285"/>
            <a:ext cx="5270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어느 타입의 </a:t>
            </a:r>
            <a:r>
              <a:rPr kumimoji="1"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포켓몬들이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높은 공격력을 가지고 있을까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?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F93E49-E112-2D4D-984E-022F87CFA9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4" b="13596"/>
          <a:stretch/>
        </p:blipFill>
        <p:spPr>
          <a:xfrm>
            <a:off x="535247" y="2459365"/>
            <a:ext cx="7155157" cy="9943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9588CE-1016-5F4F-9D89-1860935DD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20" y="3717032"/>
            <a:ext cx="6762934" cy="127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60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G\Desktop\개인폴더\픽토그램\1491890501_p-0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55"/>
          <a:stretch/>
        </p:blipFill>
        <p:spPr bwMode="auto">
          <a:xfrm>
            <a:off x="-324544" y="-99392"/>
            <a:ext cx="1625600" cy="146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755576" y="1124744"/>
            <a:ext cx="8064896" cy="0"/>
          </a:xfrm>
          <a:prstGeom prst="line">
            <a:avLst/>
          </a:prstGeom>
          <a:ln w="50800" cmpd="dbl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899592" y="197768"/>
            <a:ext cx="8229600" cy="1143000"/>
          </a:xfrm>
        </p:spPr>
        <p:txBody>
          <a:bodyPr/>
          <a:lstStyle/>
          <a:p>
            <a:pPr algn="l"/>
            <a:r>
              <a:rPr lang="en-US" altLang="ko-KR" sz="5400" dirty="0">
                <a:solidFill>
                  <a:srgbClr val="00B0F0"/>
                </a:solidFill>
                <a:latin typeface="210 맨발의청춘 R" pitchFamily="18" charset="-127"/>
                <a:ea typeface="210 맨발의청춘 R" pitchFamily="18" charset="-127"/>
              </a:rPr>
              <a:t>V</a:t>
            </a:r>
            <a:r>
              <a:rPr lang="en-US" altLang="ko-KR" sz="4000" dirty="0">
                <a:latin typeface="210 맨발의청춘 R" pitchFamily="18" charset="-127"/>
                <a:ea typeface="210 맨발의청춘 R" pitchFamily="18" charset="-127"/>
              </a:rPr>
              <a:t>isualize</a:t>
            </a:r>
            <a:endParaRPr lang="ko-KR" altLang="en-US" sz="40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EE0B07-526B-5449-BDCF-9EF933714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3" y="1433621"/>
            <a:ext cx="2997231" cy="48556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776494-CE01-CA40-B4EA-31E7B7149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32" y="1394320"/>
            <a:ext cx="2688729" cy="48949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174D9B-D721-D64D-91F5-2B39BCB89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433622"/>
            <a:ext cx="2753653" cy="4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14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G\Desktop\개인폴더\픽토그램\1491890501_p-0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55"/>
          <a:stretch/>
        </p:blipFill>
        <p:spPr bwMode="auto">
          <a:xfrm>
            <a:off x="-324544" y="-99392"/>
            <a:ext cx="1625600" cy="146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755576" y="1124744"/>
            <a:ext cx="8064896" cy="0"/>
          </a:xfrm>
          <a:prstGeom prst="line">
            <a:avLst/>
          </a:prstGeom>
          <a:ln w="50800" cmpd="dbl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899592" y="197768"/>
            <a:ext cx="8229600" cy="1143000"/>
          </a:xfrm>
        </p:spPr>
        <p:txBody>
          <a:bodyPr/>
          <a:lstStyle/>
          <a:p>
            <a:pPr algn="l"/>
            <a:r>
              <a:rPr lang="en-US" altLang="ko-KR" sz="5400" dirty="0">
                <a:solidFill>
                  <a:srgbClr val="00B0F0"/>
                </a:solidFill>
                <a:latin typeface="210 맨발의청춘 R" pitchFamily="18" charset="-127"/>
                <a:ea typeface="210 맨발의청춘 R" pitchFamily="18" charset="-127"/>
              </a:rPr>
              <a:t>V</a:t>
            </a:r>
            <a:r>
              <a:rPr lang="en-US" altLang="ko-KR" sz="4000" dirty="0">
                <a:latin typeface="210 맨발의청춘 R" pitchFamily="18" charset="-127"/>
                <a:ea typeface="210 맨발의청춘 R" pitchFamily="18" charset="-127"/>
              </a:rPr>
              <a:t>isualize</a:t>
            </a:r>
            <a:endParaRPr lang="ko-KR" altLang="en-US" sz="40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505F4E-91DE-2F46-8B98-71A9E55BB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4" y="1318046"/>
            <a:ext cx="2641065" cy="51440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13A9A6-100F-CA43-82DA-AF125682C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9" y="1340768"/>
            <a:ext cx="2565075" cy="51644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18AEC2-1D0F-CD41-AE00-DF70BFEFE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361132"/>
            <a:ext cx="2503207" cy="51440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73DACA-78C2-E641-B98F-72606AA15A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676" y="2375276"/>
            <a:ext cx="42799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8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755576" y="1124744"/>
            <a:ext cx="8064896" cy="0"/>
          </a:xfrm>
          <a:prstGeom prst="line">
            <a:avLst/>
          </a:prstGeom>
          <a:ln w="50800" cmpd="dbl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LG\Desktop\개인폴더\픽토그램\1491890496_p-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27"/>
          <a:stretch/>
        </p:blipFill>
        <p:spPr bwMode="auto">
          <a:xfrm>
            <a:off x="-252536" y="-131580"/>
            <a:ext cx="1625601" cy="14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899592" y="197768"/>
            <a:ext cx="8229600" cy="1143000"/>
          </a:xfrm>
        </p:spPr>
        <p:txBody>
          <a:bodyPr/>
          <a:lstStyle/>
          <a:p>
            <a:pPr algn="l"/>
            <a:r>
              <a:rPr lang="en-US" altLang="ko-KR" sz="5400" dirty="0">
                <a:solidFill>
                  <a:srgbClr val="92D050"/>
                </a:solidFill>
                <a:latin typeface="210 맨발의청춘 R" pitchFamily="18" charset="-127"/>
                <a:ea typeface="210 맨발의청춘 R" pitchFamily="18" charset="-127"/>
              </a:rPr>
              <a:t>C</a:t>
            </a:r>
            <a:r>
              <a:rPr lang="en-US" altLang="ko-KR" sz="4000" dirty="0">
                <a:latin typeface="210 맨발의청춘 R" pitchFamily="18" charset="-127"/>
                <a:ea typeface="210 맨발의청춘 R" pitchFamily="18" charset="-127"/>
              </a:rPr>
              <a:t>ode and </a:t>
            </a:r>
            <a:r>
              <a:rPr lang="en-US" altLang="ko-KR" sz="4000" dirty="0">
                <a:solidFill>
                  <a:srgbClr val="92D050"/>
                </a:solidFill>
                <a:latin typeface="210 맨발의청춘 R" pitchFamily="18" charset="-127"/>
                <a:ea typeface="210 맨발의청춘 R" pitchFamily="18" charset="-127"/>
              </a:rPr>
              <a:t>V</a:t>
            </a:r>
            <a:r>
              <a:rPr lang="en-US" altLang="ko-KR" sz="4000" dirty="0">
                <a:latin typeface="210 맨발의청춘 R" pitchFamily="18" charset="-127"/>
                <a:ea typeface="210 맨발의청춘 R" pitchFamily="18" charset="-127"/>
              </a:rPr>
              <a:t>isualization</a:t>
            </a:r>
            <a:endParaRPr lang="ko-KR" altLang="en-US" sz="40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8CCCC6-64D0-ED40-982A-A54EEAFDB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8" y="1844824"/>
            <a:ext cx="8454784" cy="46085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AD5773-D4D1-9542-9DB0-C8B6AA21ECBC}"/>
              </a:ext>
            </a:extLst>
          </p:cNvPr>
          <p:cNvSpPr txBox="1"/>
          <p:nvPr/>
        </p:nvSpPr>
        <p:spPr>
          <a:xfrm>
            <a:off x="365688" y="1408130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공격력과 방어력의 </a:t>
            </a:r>
            <a:r>
              <a:rPr kumimoji="1"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선형관계를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보자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!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3182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9592" y="197768"/>
            <a:ext cx="8229600" cy="1143000"/>
          </a:xfrm>
        </p:spPr>
        <p:txBody>
          <a:bodyPr/>
          <a:lstStyle/>
          <a:p>
            <a:pPr algn="l"/>
            <a:r>
              <a:rPr lang="en-US" altLang="ko-KR" sz="5400" dirty="0">
                <a:solidFill>
                  <a:srgbClr val="FFC000"/>
                </a:solidFill>
                <a:latin typeface="210 맨발의청춘 R" pitchFamily="18" charset="-127"/>
                <a:ea typeface="210 맨발의청춘 R" pitchFamily="18" charset="-127"/>
              </a:rPr>
              <a:t>C</a:t>
            </a:r>
            <a:r>
              <a:rPr lang="en-US" altLang="ko-KR" sz="4000" dirty="0">
                <a:latin typeface="210 맨발의청춘 R" pitchFamily="18" charset="-127"/>
                <a:ea typeface="210 맨발의청춘 R" pitchFamily="18" charset="-127"/>
              </a:rPr>
              <a:t>ode</a:t>
            </a:r>
            <a:endParaRPr lang="ko-KR" altLang="en-US" sz="40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55576" y="1124744"/>
            <a:ext cx="8064896" cy="0"/>
          </a:xfrm>
          <a:prstGeom prst="line">
            <a:avLst/>
          </a:prstGeom>
          <a:ln w="50800" cmpd="dbl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Users\LG\Desktop\개인폴더\픽토그램\1491890505_p-2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6" t="18742" b="18742"/>
          <a:stretch/>
        </p:blipFill>
        <p:spPr bwMode="auto">
          <a:xfrm>
            <a:off x="-180528" y="44624"/>
            <a:ext cx="1625600" cy="120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E94C9D-D58D-2242-9CEA-9918226BA82D}"/>
              </a:ext>
            </a:extLst>
          </p:cNvPr>
          <p:cNvSpPr txBox="1"/>
          <p:nvPr/>
        </p:nvSpPr>
        <p:spPr>
          <a:xfrm>
            <a:off x="1195754" y="1594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DD4285-0FAF-DE41-9EE3-66B13705BC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2"/>
          <a:stretch/>
        </p:blipFill>
        <p:spPr>
          <a:xfrm>
            <a:off x="395536" y="2636912"/>
            <a:ext cx="8604448" cy="23422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F8B21C-4B79-FA46-B529-0DCD543E3D67}"/>
              </a:ext>
            </a:extLst>
          </p:cNvPr>
          <p:cNvSpPr txBox="1"/>
          <p:nvPr/>
        </p:nvSpPr>
        <p:spPr>
          <a:xfrm>
            <a:off x="389833" y="1637437"/>
            <a:ext cx="6373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방어력 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+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공격력이 높을수록 </a:t>
            </a:r>
            <a:r>
              <a:rPr kumimoji="1"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능력치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좋은 포켓몬인데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</a:p>
          <a:p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내가 직접 그 포켓몬이 누군지 확인해볼 수 있게 그래프를 그려보자</a:t>
            </a:r>
          </a:p>
        </p:txBody>
      </p:sp>
    </p:spTree>
    <p:extLst>
      <p:ext uri="{BB962C8B-B14F-4D97-AF65-F5344CB8AC3E}">
        <p14:creationId xmlns:p14="http://schemas.microsoft.com/office/powerpoint/2010/main" val="3813514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G\Desktop\개인폴더\픽토그램\1491890501_p-0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55"/>
          <a:stretch/>
        </p:blipFill>
        <p:spPr bwMode="auto">
          <a:xfrm>
            <a:off x="-324544" y="-99392"/>
            <a:ext cx="1625600" cy="146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755576" y="1124744"/>
            <a:ext cx="8064896" cy="0"/>
          </a:xfrm>
          <a:prstGeom prst="line">
            <a:avLst/>
          </a:prstGeom>
          <a:ln w="50800" cmpd="dbl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899592" y="197768"/>
            <a:ext cx="8229600" cy="1143000"/>
          </a:xfrm>
        </p:spPr>
        <p:txBody>
          <a:bodyPr/>
          <a:lstStyle/>
          <a:p>
            <a:pPr algn="l"/>
            <a:r>
              <a:rPr lang="en-US" altLang="ko-KR" sz="5400" dirty="0">
                <a:solidFill>
                  <a:srgbClr val="00B0F0"/>
                </a:solidFill>
                <a:latin typeface="210 맨발의청춘 R" pitchFamily="18" charset="-127"/>
                <a:ea typeface="210 맨발의청춘 R" pitchFamily="18" charset="-127"/>
              </a:rPr>
              <a:t>V</a:t>
            </a:r>
            <a:r>
              <a:rPr lang="en-US" altLang="ko-KR" sz="4000" dirty="0">
                <a:latin typeface="210 맨발의청춘 R" pitchFamily="18" charset="-127"/>
                <a:ea typeface="210 맨발의청춘 R" pitchFamily="18" charset="-127"/>
              </a:rPr>
              <a:t>isualize</a:t>
            </a:r>
            <a:endParaRPr lang="ko-KR" altLang="en-US" sz="40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E38D27-139E-C24B-AA98-3DEF03B4C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40768"/>
            <a:ext cx="5805689" cy="54609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CCC03F-CA36-1A4B-B340-FECDF063D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924944"/>
            <a:ext cx="2448272" cy="310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2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G\Desktop\개인폴더\픽토그램\1491890501_p-0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55"/>
          <a:stretch/>
        </p:blipFill>
        <p:spPr bwMode="auto">
          <a:xfrm>
            <a:off x="-324544" y="-99392"/>
            <a:ext cx="1625600" cy="146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755576" y="1124744"/>
            <a:ext cx="8064896" cy="0"/>
          </a:xfrm>
          <a:prstGeom prst="line">
            <a:avLst/>
          </a:prstGeom>
          <a:ln w="50800" cmpd="dbl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899592" y="197768"/>
            <a:ext cx="8229600" cy="1143000"/>
          </a:xfrm>
        </p:spPr>
        <p:txBody>
          <a:bodyPr/>
          <a:lstStyle/>
          <a:p>
            <a:pPr algn="l"/>
            <a:r>
              <a:rPr lang="en-US" altLang="ko-KR" sz="5400" dirty="0">
                <a:solidFill>
                  <a:srgbClr val="00B0F0"/>
                </a:solidFill>
                <a:latin typeface="210 맨발의청춘 R" pitchFamily="18" charset="-127"/>
                <a:ea typeface="210 맨발의청춘 R" pitchFamily="18" charset="-127"/>
              </a:rPr>
              <a:t>V</a:t>
            </a:r>
            <a:r>
              <a:rPr lang="en-US" altLang="ko-KR" sz="4000" dirty="0">
                <a:latin typeface="210 맨발의청춘 R" pitchFamily="18" charset="-127"/>
                <a:ea typeface="210 맨발의청춘 R" pitchFamily="18" charset="-127"/>
              </a:rPr>
              <a:t>isualize</a:t>
            </a:r>
            <a:endParaRPr lang="ko-KR" altLang="en-US" sz="40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CC262E-0756-A246-B9AA-BBD85A788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56" y="1340768"/>
            <a:ext cx="5598479" cy="54645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678CA5-335B-1F40-8E51-463CCCED4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66" y="2924944"/>
            <a:ext cx="3342506" cy="33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2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9592" y="197768"/>
            <a:ext cx="8229600" cy="1143000"/>
          </a:xfrm>
        </p:spPr>
        <p:txBody>
          <a:bodyPr/>
          <a:lstStyle/>
          <a:p>
            <a:pPr algn="l"/>
            <a:r>
              <a:rPr lang="en-US" altLang="ko-KR" sz="5400" dirty="0">
                <a:solidFill>
                  <a:srgbClr val="FFC000"/>
                </a:solidFill>
                <a:latin typeface="210 맨발의청춘 R" pitchFamily="18" charset="-127"/>
                <a:ea typeface="210 맨발의청춘 R" pitchFamily="18" charset="-127"/>
              </a:rPr>
              <a:t>C</a:t>
            </a:r>
            <a:r>
              <a:rPr lang="en-US" altLang="ko-KR" sz="4000" dirty="0">
                <a:latin typeface="210 맨발의청춘 R" pitchFamily="18" charset="-127"/>
                <a:ea typeface="210 맨발의청춘 R" pitchFamily="18" charset="-127"/>
              </a:rPr>
              <a:t>ode</a:t>
            </a:r>
            <a:endParaRPr lang="ko-KR" altLang="en-US" sz="40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55576" y="1124744"/>
            <a:ext cx="8064896" cy="0"/>
          </a:xfrm>
          <a:prstGeom prst="line">
            <a:avLst/>
          </a:prstGeom>
          <a:ln w="50800" cmpd="dbl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Users\LG\Desktop\개인폴더\픽토그램\1491890505_p-2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6" t="18742" b="18742"/>
          <a:stretch/>
        </p:blipFill>
        <p:spPr bwMode="auto">
          <a:xfrm>
            <a:off x="-180528" y="44624"/>
            <a:ext cx="1625600" cy="120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E94C9D-D58D-2242-9CEA-9918226BA82D}"/>
              </a:ext>
            </a:extLst>
          </p:cNvPr>
          <p:cNvSpPr txBox="1"/>
          <p:nvPr/>
        </p:nvSpPr>
        <p:spPr>
          <a:xfrm>
            <a:off x="1195754" y="1594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3E9A18-B561-4F40-8488-9D506A442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00" y="1924766"/>
            <a:ext cx="7353300" cy="412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8A59F9-D134-4248-B147-6F7AA37ED1B7}"/>
              </a:ext>
            </a:extLst>
          </p:cNvPr>
          <p:cNvSpPr txBox="1"/>
          <p:nvPr/>
        </p:nvSpPr>
        <p:spPr>
          <a:xfrm>
            <a:off x="604100" y="1340768"/>
            <a:ext cx="395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타입별로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나눠서 보면 더 편하지 않을까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?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456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G\Desktop\개인폴더\픽토그램\1491890501_p-0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55"/>
          <a:stretch/>
        </p:blipFill>
        <p:spPr bwMode="auto">
          <a:xfrm>
            <a:off x="-324544" y="-99392"/>
            <a:ext cx="1625600" cy="146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755576" y="1124744"/>
            <a:ext cx="8064896" cy="0"/>
          </a:xfrm>
          <a:prstGeom prst="line">
            <a:avLst/>
          </a:prstGeom>
          <a:ln w="50800" cmpd="dbl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899592" y="197768"/>
            <a:ext cx="8229600" cy="1143000"/>
          </a:xfrm>
        </p:spPr>
        <p:txBody>
          <a:bodyPr/>
          <a:lstStyle/>
          <a:p>
            <a:pPr algn="l"/>
            <a:r>
              <a:rPr lang="en-US" altLang="ko-KR" sz="5400" dirty="0">
                <a:solidFill>
                  <a:srgbClr val="00B0F0"/>
                </a:solidFill>
                <a:latin typeface="210 맨발의청춘 R" pitchFamily="18" charset="-127"/>
                <a:ea typeface="210 맨발의청춘 R" pitchFamily="18" charset="-127"/>
              </a:rPr>
              <a:t>V</a:t>
            </a:r>
            <a:r>
              <a:rPr lang="en-US" altLang="ko-KR" sz="4000" dirty="0">
                <a:latin typeface="210 맨발의청춘 R" pitchFamily="18" charset="-127"/>
                <a:ea typeface="210 맨발의청춘 R" pitchFamily="18" charset="-127"/>
              </a:rPr>
              <a:t>isualize</a:t>
            </a:r>
            <a:endParaRPr lang="ko-KR" altLang="en-US" sz="40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2" name="화면 기록 2020-08-25 오후 6.59.19">
            <a:hlinkClick r:id="" action="ppaction://media"/>
            <a:extLst>
              <a:ext uri="{FF2B5EF4-FFF2-40B4-BE49-F238E27FC236}">
                <a16:creationId xmlns:a16="http://schemas.microsoft.com/office/drawing/2014/main" id="{28524A07-783B-CF45-B4FB-6EC162420B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1720" y="1657961"/>
            <a:ext cx="4565650" cy="453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5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9592" y="197768"/>
            <a:ext cx="8229600" cy="1143000"/>
          </a:xfrm>
        </p:spPr>
        <p:txBody>
          <a:bodyPr/>
          <a:lstStyle/>
          <a:p>
            <a:pPr algn="l"/>
            <a:r>
              <a:rPr lang="en-US" altLang="ko-KR" sz="5400" dirty="0">
                <a:solidFill>
                  <a:srgbClr val="FFC000"/>
                </a:solidFill>
                <a:latin typeface="210 맨발의청춘 R" pitchFamily="18" charset="-127"/>
                <a:ea typeface="210 맨발의청춘 R" pitchFamily="18" charset="-127"/>
              </a:rPr>
              <a:t>C</a:t>
            </a:r>
            <a:r>
              <a:rPr lang="en-US" altLang="ko-KR" sz="4000" dirty="0">
                <a:latin typeface="210 맨발의청춘 R" pitchFamily="18" charset="-127"/>
                <a:ea typeface="210 맨발의청춘 R" pitchFamily="18" charset="-127"/>
              </a:rPr>
              <a:t>ode</a:t>
            </a:r>
            <a:endParaRPr lang="ko-KR" altLang="en-US" sz="40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55576" y="1124744"/>
            <a:ext cx="8064896" cy="0"/>
          </a:xfrm>
          <a:prstGeom prst="line">
            <a:avLst/>
          </a:prstGeom>
          <a:ln w="50800" cmpd="dbl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Users\LG\Desktop\개인폴더\픽토그램\1491890505_p-2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6" t="18742" b="18742"/>
          <a:stretch/>
        </p:blipFill>
        <p:spPr bwMode="auto">
          <a:xfrm>
            <a:off x="-180528" y="44624"/>
            <a:ext cx="1625600" cy="120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659A28-CC43-8B4F-9154-1C21CA4F04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" r="20182"/>
          <a:stretch/>
        </p:blipFill>
        <p:spPr>
          <a:xfrm>
            <a:off x="637564" y="1628800"/>
            <a:ext cx="7560840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60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755576" y="1124744"/>
            <a:ext cx="8064896" cy="0"/>
          </a:xfrm>
          <a:prstGeom prst="line">
            <a:avLst/>
          </a:prstGeom>
          <a:ln w="50800" cmpd="dbl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LG\Desktop\개인폴더\픽토그램\1491890496_p-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27"/>
          <a:stretch/>
        </p:blipFill>
        <p:spPr bwMode="auto">
          <a:xfrm>
            <a:off x="-252536" y="-131580"/>
            <a:ext cx="1625601" cy="14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899592" y="197768"/>
            <a:ext cx="8229600" cy="1143000"/>
          </a:xfrm>
        </p:spPr>
        <p:txBody>
          <a:bodyPr/>
          <a:lstStyle/>
          <a:p>
            <a:pPr algn="l"/>
            <a:r>
              <a:rPr lang="en-US" altLang="ko-KR" sz="5400" dirty="0">
                <a:solidFill>
                  <a:srgbClr val="92D050"/>
                </a:solidFill>
                <a:latin typeface="210 맨발의청춘 R" pitchFamily="18" charset="-127"/>
                <a:ea typeface="210 맨발의청춘 R" pitchFamily="18" charset="-127"/>
              </a:rPr>
              <a:t>T</a:t>
            </a:r>
            <a:r>
              <a:rPr lang="en-US" altLang="ko-KR" dirty="0">
                <a:latin typeface="210 맨발의청춘 R" pitchFamily="18" charset="-127"/>
                <a:ea typeface="210 맨발의청춘 R" pitchFamily="18" charset="-127"/>
              </a:rPr>
              <a:t>ableau</a:t>
            </a:r>
            <a:endParaRPr lang="ko-KR" altLang="en-US" sz="40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4C8A6C-FC04-9B4F-B540-DE3AD8376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670116"/>
            <a:ext cx="4953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69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755576" y="1124744"/>
            <a:ext cx="8064896" cy="0"/>
          </a:xfrm>
          <a:prstGeom prst="line">
            <a:avLst/>
          </a:prstGeom>
          <a:ln w="50800" cmpd="dbl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LG\Desktop\개인폴더\픽토그램\1491890496_p-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27"/>
          <a:stretch/>
        </p:blipFill>
        <p:spPr bwMode="auto">
          <a:xfrm>
            <a:off x="-252536" y="-131580"/>
            <a:ext cx="1625601" cy="14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899592" y="197768"/>
            <a:ext cx="8229600" cy="1143000"/>
          </a:xfrm>
        </p:spPr>
        <p:txBody>
          <a:bodyPr/>
          <a:lstStyle/>
          <a:p>
            <a:pPr algn="l"/>
            <a:r>
              <a:rPr lang="en-US" altLang="ko-KR" sz="5400" dirty="0">
                <a:solidFill>
                  <a:srgbClr val="92D050"/>
                </a:solidFill>
                <a:latin typeface="210 맨발의청춘 R" pitchFamily="18" charset="-127"/>
                <a:ea typeface="210 맨발의청춘 R" pitchFamily="18" charset="-127"/>
              </a:rPr>
              <a:t>T</a:t>
            </a:r>
            <a:r>
              <a:rPr lang="en-US" altLang="ko-KR" dirty="0">
                <a:latin typeface="210 맨발의청춘 R" pitchFamily="18" charset="-127"/>
                <a:ea typeface="210 맨발의청춘 R" pitchFamily="18" charset="-127"/>
              </a:rPr>
              <a:t>ableau</a:t>
            </a:r>
            <a:endParaRPr lang="ko-KR" altLang="en-US" sz="40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C011D8-0AB2-0D4D-A1AF-FD76B1DA2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1340768"/>
            <a:ext cx="8532440" cy="53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22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755576" y="1124744"/>
            <a:ext cx="8064896" cy="0"/>
          </a:xfrm>
          <a:prstGeom prst="line">
            <a:avLst/>
          </a:prstGeom>
          <a:ln w="50800" cmpd="dbl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LG\Desktop\개인폴더\픽토그램\1491890496_p-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27"/>
          <a:stretch/>
        </p:blipFill>
        <p:spPr bwMode="auto">
          <a:xfrm>
            <a:off x="-252536" y="-131580"/>
            <a:ext cx="1625601" cy="14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899592" y="197768"/>
            <a:ext cx="8229600" cy="1143000"/>
          </a:xfrm>
        </p:spPr>
        <p:txBody>
          <a:bodyPr/>
          <a:lstStyle/>
          <a:p>
            <a:pPr algn="l"/>
            <a:r>
              <a:rPr lang="en-US" altLang="ko-KR" sz="5400" dirty="0">
                <a:solidFill>
                  <a:srgbClr val="92D050"/>
                </a:solidFill>
                <a:latin typeface="210 맨발의청춘 R" pitchFamily="18" charset="-127"/>
                <a:ea typeface="210 맨발의청춘 R" pitchFamily="18" charset="-127"/>
              </a:rPr>
              <a:t>T</a:t>
            </a:r>
            <a:r>
              <a:rPr lang="en-US" altLang="ko-KR" dirty="0">
                <a:latin typeface="210 맨발의청춘 R" pitchFamily="18" charset="-127"/>
                <a:ea typeface="210 맨발의청춘 R" pitchFamily="18" charset="-127"/>
              </a:rPr>
              <a:t>ableau</a:t>
            </a:r>
            <a:endParaRPr lang="ko-KR" altLang="en-US" sz="40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9E50E8-4D4D-104A-91FA-256703EEF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70116"/>
            <a:ext cx="7524328" cy="47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62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G\Desktop\개인폴더\픽토그램\1491906677_pokemon_go_play_game_charc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49751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0" y="4149080"/>
            <a:ext cx="738031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1520" y="3125672"/>
            <a:ext cx="6264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FFC000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</a:rPr>
              <a:t>A</a:t>
            </a:r>
            <a:r>
              <a:rPr lang="en-US" altLang="ko-KR" sz="5400" dirty="0">
                <a:latin typeface="SangSangFlowerRoad" panose="02020603020101020101" pitchFamily="18" charset="-127"/>
                <a:ea typeface="SangSangFlowerRoad" panose="02020603020101020101" pitchFamily="18" charset="-127"/>
              </a:rPr>
              <a:t>ny Questions?</a:t>
            </a:r>
            <a:endParaRPr lang="ko-KR" altLang="en-US" sz="5400" dirty="0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7" name="타원형 설명선 6"/>
          <p:cNvSpPr/>
          <p:nvPr/>
        </p:nvSpPr>
        <p:spPr>
          <a:xfrm>
            <a:off x="7020272" y="1196752"/>
            <a:ext cx="1584176" cy="1080120"/>
          </a:xfrm>
          <a:prstGeom prst="wedgeEllipseCallout">
            <a:avLst>
              <a:gd name="adj1" fmla="val -45571"/>
              <a:gd name="adj2" fmla="val 73385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Q &amp; A</a:t>
            </a:r>
            <a:endParaRPr lang="en-US" altLang="ko-KR" sz="1600" b="1" dirty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0224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763688" y="3933056"/>
            <a:ext cx="738031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33851" y="2929936"/>
            <a:ext cx="5904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accent6">
                    <a:lumMod val="75000"/>
                  </a:schemeClr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</a:rPr>
              <a:t>T</a:t>
            </a:r>
            <a:r>
              <a:rPr lang="en-US" altLang="ko-KR" sz="6000" dirty="0">
                <a:latin typeface="SangSangFlowerRoad" panose="02020603020101020101" pitchFamily="18" charset="-127"/>
                <a:ea typeface="SangSangFlowerRoad" panose="02020603020101020101" pitchFamily="18" charset="-127"/>
              </a:rPr>
              <a:t>hank </a:t>
            </a:r>
            <a:r>
              <a:rPr lang="en-US" altLang="ko-KR" sz="6000" dirty="0">
                <a:solidFill>
                  <a:schemeClr val="accent5">
                    <a:lumMod val="75000"/>
                  </a:schemeClr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</a:rPr>
              <a:t>Y</a:t>
            </a:r>
            <a:r>
              <a:rPr lang="en-US" altLang="ko-KR" sz="6000" dirty="0">
                <a:latin typeface="SangSangFlowerRoad" panose="02020603020101020101" pitchFamily="18" charset="-127"/>
                <a:ea typeface="SangSangFlowerRoad" panose="02020603020101020101" pitchFamily="18" charset="-127"/>
              </a:rPr>
              <a:t>ou</a:t>
            </a:r>
            <a:endParaRPr lang="ko-KR" altLang="en-US" sz="6000" dirty="0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pic>
        <p:nvPicPr>
          <p:cNvPr id="11" name="Picture 2" descr="C:\Users\LG\Desktop\개인폴더\픽토그램\1491890514_p-5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5"/>
          <a:stretch/>
        </p:blipFill>
        <p:spPr bwMode="auto">
          <a:xfrm rot="20395544">
            <a:off x="591117" y="2661499"/>
            <a:ext cx="1491178" cy="134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LG\Desktop\개인폴더\픽토그램\1491890506_p-13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22"/>
          <a:stretch/>
        </p:blipFill>
        <p:spPr bwMode="auto">
          <a:xfrm>
            <a:off x="7914952" y="2453551"/>
            <a:ext cx="1625600" cy="148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89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9592" y="197768"/>
            <a:ext cx="8229600" cy="1143000"/>
          </a:xfrm>
        </p:spPr>
        <p:txBody>
          <a:bodyPr/>
          <a:lstStyle/>
          <a:p>
            <a:pPr algn="l"/>
            <a:r>
              <a:rPr lang="en-US" altLang="ko-KR" sz="5400" dirty="0">
                <a:solidFill>
                  <a:srgbClr val="FFC000"/>
                </a:solidFill>
                <a:latin typeface="210 맨발의청춘 R" pitchFamily="18" charset="-127"/>
                <a:ea typeface="210 맨발의청춘 R" pitchFamily="18" charset="-127"/>
              </a:rPr>
              <a:t>C</a:t>
            </a:r>
            <a:r>
              <a:rPr lang="en-US" altLang="ko-KR" sz="4000" dirty="0">
                <a:latin typeface="210 맨발의청춘 R" pitchFamily="18" charset="-127"/>
                <a:ea typeface="210 맨발의청춘 R" pitchFamily="18" charset="-127"/>
              </a:rPr>
              <a:t>ode</a:t>
            </a:r>
            <a:endParaRPr lang="ko-KR" altLang="en-US" sz="40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55576" y="1124744"/>
            <a:ext cx="8064896" cy="0"/>
          </a:xfrm>
          <a:prstGeom prst="line">
            <a:avLst/>
          </a:prstGeom>
          <a:ln w="50800" cmpd="dbl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Users\LG\Desktop\개인폴더\픽토그램\1491890505_p-2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6" t="18742" b="18742"/>
          <a:stretch/>
        </p:blipFill>
        <p:spPr bwMode="auto">
          <a:xfrm>
            <a:off x="-180528" y="44624"/>
            <a:ext cx="1625600" cy="120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59D0CC-3E8F-3B43-BD5A-526FECD6B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3" y="1628800"/>
            <a:ext cx="9144000" cy="42629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0AFE1F-56C6-C841-8927-4CD382F6D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690" y="4506145"/>
            <a:ext cx="3333497" cy="17616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1ADC8E-8E63-1043-93A2-7DCC5CD7D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6453336"/>
            <a:ext cx="27940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5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9592" y="197768"/>
            <a:ext cx="8229600" cy="1143000"/>
          </a:xfrm>
        </p:spPr>
        <p:txBody>
          <a:bodyPr/>
          <a:lstStyle/>
          <a:p>
            <a:pPr algn="l"/>
            <a:r>
              <a:rPr lang="en-US" altLang="ko-KR" sz="5400" dirty="0">
                <a:solidFill>
                  <a:srgbClr val="FFC000"/>
                </a:solidFill>
                <a:latin typeface="210 맨발의청춘 R" pitchFamily="18" charset="-127"/>
                <a:ea typeface="210 맨발의청춘 R" pitchFamily="18" charset="-127"/>
              </a:rPr>
              <a:t>C</a:t>
            </a:r>
            <a:r>
              <a:rPr lang="en-US" altLang="ko-KR" sz="4000" dirty="0">
                <a:latin typeface="210 맨발의청춘 R" pitchFamily="18" charset="-127"/>
                <a:ea typeface="210 맨발의청춘 R" pitchFamily="18" charset="-127"/>
              </a:rPr>
              <a:t>ode</a:t>
            </a:r>
            <a:endParaRPr lang="ko-KR" altLang="en-US" sz="40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55576" y="1124744"/>
            <a:ext cx="8064896" cy="0"/>
          </a:xfrm>
          <a:prstGeom prst="line">
            <a:avLst/>
          </a:prstGeom>
          <a:ln w="50800" cmpd="dbl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Users\LG\Desktop\개인폴더\픽토그램\1491890505_p-2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6" t="18742" b="18742"/>
          <a:stretch/>
        </p:blipFill>
        <p:spPr bwMode="auto">
          <a:xfrm>
            <a:off x="-180528" y="44624"/>
            <a:ext cx="1625600" cy="120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FF4C57-028B-D44E-95E7-8781A1E61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17477"/>
            <a:ext cx="7727689" cy="2936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E94C9D-D58D-2242-9CEA-9918226BA82D}"/>
              </a:ext>
            </a:extLst>
          </p:cNvPr>
          <p:cNvSpPr txBox="1"/>
          <p:nvPr/>
        </p:nvSpPr>
        <p:spPr>
          <a:xfrm>
            <a:off x="1195754" y="1594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C0E48F-062C-484A-9600-04A5D77C48B8}"/>
              </a:ext>
            </a:extLst>
          </p:cNvPr>
          <p:cNvSpPr txBox="1"/>
          <p:nvPr/>
        </p:nvSpPr>
        <p:spPr>
          <a:xfrm>
            <a:off x="755576" y="1594338"/>
            <a:ext cx="494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어느 타입의 포켓몬이 </a:t>
            </a:r>
            <a:r>
              <a:rPr kumimoji="1"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총능력치와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HP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가 가장 셀까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?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236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G\Desktop\개인폴더\픽토그램\1491890501_p-0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55"/>
          <a:stretch/>
        </p:blipFill>
        <p:spPr bwMode="auto">
          <a:xfrm>
            <a:off x="-324544" y="-99392"/>
            <a:ext cx="1625600" cy="146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755576" y="1124744"/>
            <a:ext cx="8064896" cy="0"/>
          </a:xfrm>
          <a:prstGeom prst="line">
            <a:avLst/>
          </a:prstGeom>
          <a:ln w="50800" cmpd="dbl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899592" y="197768"/>
            <a:ext cx="8229600" cy="1143000"/>
          </a:xfrm>
        </p:spPr>
        <p:txBody>
          <a:bodyPr/>
          <a:lstStyle/>
          <a:p>
            <a:pPr algn="l"/>
            <a:r>
              <a:rPr lang="en-US" altLang="ko-KR" sz="5400" dirty="0">
                <a:solidFill>
                  <a:srgbClr val="00B0F0"/>
                </a:solidFill>
                <a:latin typeface="210 맨발의청춘 R" pitchFamily="18" charset="-127"/>
                <a:ea typeface="210 맨발의청춘 R" pitchFamily="18" charset="-127"/>
              </a:rPr>
              <a:t>V</a:t>
            </a:r>
            <a:r>
              <a:rPr lang="en-US" altLang="ko-KR" sz="4000" dirty="0">
                <a:latin typeface="210 맨발의청춘 R" pitchFamily="18" charset="-127"/>
                <a:ea typeface="210 맨발의청춘 R" pitchFamily="18" charset="-127"/>
              </a:rPr>
              <a:t>isualize</a:t>
            </a:r>
            <a:endParaRPr lang="ko-KR" altLang="en-US" sz="40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73930A-5E80-4642-98A5-6D527C805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2" y="2596138"/>
            <a:ext cx="8470430" cy="2460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39B399-2E5B-234B-9828-72A861BF87DE}"/>
              </a:ext>
            </a:extLst>
          </p:cNvPr>
          <p:cNvSpPr txBox="1"/>
          <p:nvPr/>
        </p:nvSpPr>
        <p:spPr>
          <a:xfrm>
            <a:off x="496293" y="1473626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Matplotlib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활용</a:t>
            </a:r>
          </a:p>
        </p:txBody>
      </p:sp>
    </p:spTree>
    <p:extLst>
      <p:ext uri="{BB962C8B-B14F-4D97-AF65-F5344CB8AC3E}">
        <p14:creationId xmlns:p14="http://schemas.microsoft.com/office/powerpoint/2010/main" val="2589036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9592" y="197768"/>
            <a:ext cx="8229600" cy="1143000"/>
          </a:xfrm>
        </p:spPr>
        <p:txBody>
          <a:bodyPr/>
          <a:lstStyle/>
          <a:p>
            <a:pPr algn="l"/>
            <a:r>
              <a:rPr lang="en-US" altLang="ko-KR" sz="5400" dirty="0">
                <a:solidFill>
                  <a:srgbClr val="FFC000"/>
                </a:solidFill>
                <a:latin typeface="210 맨발의청춘 R" pitchFamily="18" charset="-127"/>
                <a:ea typeface="210 맨발의청춘 R" pitchFamily="18" charset="-127"/>
              </a:rPr>
              <a:t>C</a:t>
            </a:r>
            <a:r>
              <a:rPr lang="en-US" altLang="ko-KR" sz="4000" dirty="0">
                <a:latin typeface="210 맨발의청춘 R" pitchFamily="18" charset="-127"/>
                <a:ea typeface="210 맨발의청춘 R" pitchFamily="18" charset="-127"/>
              </a:rPr>
              <a:t>ode</a:t>
            </a:r>
            <a:endParaRPr lang="ko-KR" altLang="en-US" sz="40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55576" y="1124744"/>
            <a:ext cx="8064896" cy="0"/>
          </a:xfrm>
          <a:prstGeom prst="line">
            <a:avLst/>
          </a:prstGeom>
          <a:ln w="50800" cmpd="dbl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Users\LG\Desktop\개인폴더\픽토그램\1491890505_p-2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6" t="18742" b="18742"/>
          <a:stretch/>
        </p:blipFill>
        <p:spPr bwMode="auto">
          <a:xfrm>
            <a:off x="-180528" y="44624"/>
            <a:ext cx="1625600" cy="120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E94C9D-D58D-2242-9CEA-9918226BA82D}"/>
              </a:ext>
            </a:extLst>
          </p:cNvPr>
          <p:cNvSpPr txBox="1"/>
          <p:nvPr/>
        </p:nvSpPr>
        <p:spPr>
          <a:xfrm>
            <a:off x="1195754" y="1594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C0E48F-062C-484A-9600-04A5D77C48B8}"/>
              </a:ext>
            </a:extLst>
          </p:cNvPr>
          <p:cNvSpPr txBox="1"/>
          <p:nvPr/>
        </p:nvSpPr>
        <p:spPr>
          <a:xfrm>
            <a:off x="503164" y="1705285"/>
            <a:ext cx="703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어느 타입의 포켓몬이 가장 많을까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?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각 변수들의 </a:t>
            </a:r>
            <a:r>
              <a:rPr kumimoji="1"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선형관계는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어떻게 될까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?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30F633-3089-4640-97DF-55D5172DEE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4" b="37158"/>
          <a:stretch/>
        </p:blipFill>
        <p:spPr>
          <a:xfrm>
            <a:off x="385192" y="2931941"/>
            <a:ext cx="8805663" cy="4034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B2DA4E-4802-DB41-B980-6C3DF035B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" y="3907603"/>
            <a:ext cx="6988566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32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G\Desktop\개인폴더\픽토그램\1491890501_p-0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55"/>
          <a:stretch/>
        </p:blipFill>
        <p:spPr bwMode="auto">
          <a:xfrm>
            <a:off x="-324544" y="-99392"/>
            <a:ext cx="1625600" cy="146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755576" y="1124744"/>
            <a:ext cx="8064896" cy="0"/>
          </a:xfrm>
          <a:prstGeom prst="line">
            <a:avLst/>
          </a:prstGeom>
          <a:ln w="50800" cmpd="dbl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899592" y="197768"/>
            <a:ext cx="8229600" cy="1143000"/>
          </a:xfrm>
        </p:spPr>
        <p:txBody>
          <a:bodyPr/>
          <a:lstStyle/>
          <a:p>
            <a:pPr algn="l"/>
            <a:r>
              <a:rPr lang="en-US" altLang="ko-KR" sz="5400" dirty="0">
                <a:solidFill>
                  <a:srgbClr val="00B0F0"/>
                </a:solidFill>
                <a:latin typeface="210 맨발의청춘 R" pitchFamily="18" charset="-127"/>
                <a:ea typeface="210 맨발의청춘 R" pitchFamily="18" charset="-127"/>
              </a:rPr>
              <a:t>V</a:t>
            </a:r>
            <a:r>
              <a:rPr lang="en-US" altLang="ko-KR" sz="4000" dirty="0">
                <a:latin typeface="210 맨발의청춘 R" pitchFamily="18" charset="-127"/>
                <a:ea typeface="210 맨발의청춘 R" pitchFamily="18" charset="-127"/>
              </a:rPr>
              <a:t>isualize</a:t>
            </a:r>
            <a:endParaRPr lang="ko-KR" altLang="en-US" sz="40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9B399-2E5B-234B-9828-72A861BF87DE}"/>
              </a:ext>
            </a:extLst>
          </p:cNvPr>
          <p:cNvSpPr txBox="1"/>
          <p:nvPr/>
        </p:nvSpPr>
        <p:spPr>
          <a:xfrm>
            <a:off x="651649" y="1340768"/>
            <a:ext cx="158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Seaborn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76786F-6D94-C841-9E09-6DFEACB3D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080" y="2155840"/>
            <a:ext cx="5379888" cy="428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64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G\Desktop\개인폴더\픽토그램\1491890501_p-0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55"/>
          <a:stretch/>
        </p:blipFill>
        <p:spPr bwMode="auto">
          <a:xfrm>
            <a:off x="-324544" y="-99392"/>
            <a:ext cx="1625600" cy="146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755576" y="1124744"/>
            <a:ext cx="8064896" cy="0"/>
          </a:xfrm>
          <a:prstGeom prst="line">
            <a:avLst/>
          </a:prstGeom>
          <a:ln w="50800" cmpd="dbl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899592" y="197768"/>
            <a:ext cx="8229600" cy="1143000"/>
          </a:xfrm>
        </p:spPr>
        <p:txBody>
          <a:bodyPr/>
          <a:lstStyle/>
          <a:p>
            <a:pPr algn="l"/>
            <a:r>
              <a:rPr lang="en-US" altLang="ko-KR" sz="5400" dirty="0">
                <a:solidFill>
                  <a:srgbClr val="00B0F0"/>
                </a:solidFill>
                <a:latin typeface="210 맨발의청춘 R" pitchFamily="18" charset="-127"/>
                <a:ea typeface="210 맨발의청춘 R" pitchFamily="18" charset="-127"/>
              </a:rPr>
              <a:t>V</a:t>
            </a:r>
            <a:r>
              <a:rPr lang="en-US" altLang="ko-KR" sz="4000" dirty="0">
                <a:latin typeface="210 맨발의청춘 R" pitchFamily="18" charset="-127"/>
                <a:ea typeface="210 맨발의청춘 R" pitchFamily="18" charset="-127"/>
              </a:rPr>
              <a:t>isualize</a:t>
            </a:r>
            <a:endParaRPr lang="ko-KR" altLang="en-US" sz="40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7BFC78-E74B-FA45-A1B6-225CA1B1E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24" y="1372567"/>
            <a:ext cx="53848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11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9592" y="197768"/>
            <a:ext cx="8229600" cy="1143000"/>
          </a:xfrm>
        </p:spPr>
        <p:txBody>
          <a:bodyPr/>
          <a:lstStyle/>
          <a:p>
            <a:pPr algn="l"/>
            <a:r>
              <a:rPr lang="en-US" altLang="ko-KR" sz="5400" dirty="0">
                <a:solidFill>
                  <a:srgbClr val="FFC000"/>
                </a:solidFill>
                <a:latin typeface="210 맨발의청춘 R" pitchFamily="18" charset="-127"/>
                <a:ea typeface="210 맨발의청춘 R" pitchFamily="18" charset="-127"/>
              </a:rPr>
              <a:t>C</a:t>
            </a:r>
            <a:r>
              <a:rPr lang="en-US" altLang="ko-KR" sz="4000" dirty="0">
                <a:latin typeface="210 맨발의청춘 R" pitchFamily="18" charset="-127"/>
                <a:ea typeface="210 맨발의청춘 R" pitchFamily="18" charset="-127"/>
              </a:rPr>
              <a:t>ode</a:t>
            </a:r>
            <a:endParaRPr lang="ko-KR" altLang="en-US" sz="40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55576" y="1124744"/>
            <a:ext cx="8064896" cy="0"/>
          </a:xfrm>
          <a:prstGeom prst="line">
            <a:avLst/>
          </a:prstGeom>
          <a:ln w="50800" cmpd="dbl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Users\LG\Desktop\개인폴더\픽토그램\1491890505_p-2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6" t="18742" b="18742"/>
          <a:stretch/>
        </p:blipFill>
        <p:spPr bwMode="auto">
          <a:xfrm>
            <a:off x="-180528" y="44624"/>
            <a:ext cx="1625600" cy="120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E94C9D-D58D-2242-9CEA-9918226BA82D}"/>
              </a:ext>
            </a:extLst>
          </p:cNvPr>
          <p:cNvSpPr txBox="1"/>
          <p:nvPr/>
        </p:nvSpPr>
        <p:spPr>
          <a:xfrm>
            <a:off x="1195754" y="1594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C0E48F-062C-484A-9600-04A5D77C48B8}"/>
              </a:ext>
            </a:extLst>
          </p:cNvPr>
          <p:cNvSpPr txBox="1"/>
          <p:nvPr/>
        </p:nvSpPr>
        <p:spPr>
          <a:xfrm>
            <a:off x="503164" y="1705285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총 </a:t>
            </a:r>
            <a:r>
              <a:rPr kumimoji="1"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능력치와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공격 능력이 연관성이 높은 것을 확인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!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그렇다면 공격력의 분포를 보자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12D940-3DEB-594E-99E5-20DD94CD2B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"/>
          <a:stretch/>
        </p:blipFill>
        <p:spPr>
          <a:xfrm>
            <a:off x="899592" y="2558671"/>
            <a:ext cx="78806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76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111</Words>
  <Application>Microsoft Macintosh PowerPoint</Application>
  <PresentationFormat>화면 슬라이드 쇼(4:3)</PresentationFormat>
  <Paragraphs>36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210 맨발의청춘 R</vt:lpstr>
      <vt:lpstr>맑은 고딕</vt:lpstr>
      <vt:lpstr>Nanum Gothic</vt:lpstr>
      <vt:lpstr>NanumSquareRound</vt:lpstr>
      <vt:lpstr>SangSangFlowerRoad</vt:lpstr>
      <vt:lpstr>Arial</vt:lpstr>
      <vt:lpstr>Office 테마</vt:lpstr>
      <vt:lpstr>PowerPoint 프레젠테이션</vt:lpstr>
      <vt:lpstr>Code</vt:lpstr>
      <vt:lpstr>Code</vt:lpstr>
      <vt:lpstr>Code</vt:lpstr>
      <vt:lpstr>Visualize</vt:lpstr>
      <vt:lpstr>Code</vt:lpstr>
      <vt:lpstr>Visualize</vt:lpstr>
      <vt:lpstr>Visualize</vt:lpstr>
      <vt:lpstr>Code</vt:lpstr>
      <vt:lpstr>Visualize</vt:lpstr>
      <vt:lpstr>Code</vt:lpstr>
      <vt:lpstr>Visualize</vt:lpstr>
      <vt:lpstr>Visualize</vt:lpstr>
      <vt:lpstr>Code and Visualization</vt:lpstr>
      <vt:lpstr>Code</vt:lpstr>
      <vt:lpstr>Visualize</vt:lpstr>
      <vt:lpstr>Visualize</vt:lpstr>
      <vt:lpstr>Code</vt:lpstr>
      <vt:lpstr>Visualize</vt:lpstr>
      <vt:lpstr>Tableau</vt:lpstr>
      <vt:lpstr>Tableau</vt:lpstr>
      <vt:lpstr>Tableau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포켓몬스터 캐리터 PPT템플릿</dc:title>
  <dc:creator>jeheo</dc:creator>
  <cp:lastModifiedBy>Microsoft Office User</cp:lastModifiedBy>
  <cp:revision>30</cp:revision>
  <dcterms:created xsi:type="dcterms:W3CDTF">2017-04-11T01:13:01Z</dcterms:created>
  <dcterms:modified xsi:type="dcterms:W3CDTF">2020-08-26T01:55:51Z</dcterms:modified>
</cp:coreProperties>
</file>